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4" r:id="rId6"/>
    <p:sldId id="265" r:id="rId7"/>
    <p:sldId id="266" r:id="rId8"/>
    <p:sldId id="260" r:id="rId9"/>
  </p:sldIdLst>
  <p:sldSz cx="12192000" cy="6858000"/>
  <p:notesSz cx="6858000" cy="9144000"/>
  <p:embeddedFontLst>
    <p:embeddedFont>
      <p:font typeface="Algerian" panose="04020705040A02060702" pitchFamily="82" charset="0"/>
      <p:regular r:id="rId10"/>
    </p:embeddedFont>
    <p:embeddedFont>
      <p:font typeface="Calibri Light" panose="020F0302020204030204" pitchFamily="34" charset="0"/>
      <p:regular r:id="rId11"/>
      <p:italic r:id="rId12"/>
    </p:embeddedFont>
    <p:embeddedFont>
      <p:font typeface="Copperplate Gothic Light" panose="020E0507020206020404" pitchFamily="34" charset="0"/>
      <p:regular r:id="rId13"/>
    </p:embeddedFont>
    <p:embeddedFont>
      <p:font typeface="Calibri" panose="020F0502020204030204" pitchFamily="34" charset="0"/>
      <p:regular r:id="rId14"/>
      <p:bold r:id="rId15"/>
      <p:italic r:id="rId16"/>
      <p:boldItalic r:id="rId1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flip="none" rotWithShape="1">
          <a:gsLst>
            <a:gs pos="0">
              <a:schemeClr val="accent1">
                <a:lumMod val="0"/>
                <a:lumOff val="100000"/>
              </a:schemeClr>
            </a:gs>
            <a:gs pos="21000">
              <a:schemeClr val="accent1">
                <a:lumMod val="0"/>
                <a:lumOff val="100000"/>
              </a:schemeClr>
            </a:gs>
            <a:gs pos="100000">
              <a:srgbClr val="003399"/>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873A6E97-024D-4147-B61B-806B84F458C5}" type="datetimeFigureOut">
              <a:rPr lang="de-CH" smtClean="0"/>
              <a:t>07.05.2017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20514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73A6E97-024D-4147-B61B-806B84F458C5}" type="datetimeFigureOut">
              <a:rPr lang="de-CH" smtClean="0"/>
              <a:t>07.05.2017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90717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73A6E97-024D-4147-B61B-806B84F458C5}" type="datetimeFigureOut">
              <a:rPr lang="de-CH" smtClean="0"/>
              <a:t>07.05.2017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340831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73A6E97-024D-4147-B61B-806B84F458C5}" type="datetimeFigureOut">
              <a:rPr lang="de-CH" smtClean="0"/>
              <a:t>07.05.2017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151984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73A6E97-024D-4147-B61B-806B84F458C5}" type="datetimeFigureOut">
              <a:rPr lang="de-CH" smtClean="0"/>
              <a:t>07.05.2017</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14148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873A6E97-024D-4147-B61B-806B84F458C5}" type="datetimeFigureOut">
              <a:rPr lang="de-CH" smtClean="0"/>
              <a:t>07.05.2017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47605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873A6E97-024D-4147-B61B-806B84F458C5}" type="datetimeFigureOut">
              <a:rPr lang="de-CH" smtClean="0"/>
              <a:t>07.05.2017</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154963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873A6E97-024D-4147-B61B-806B84F458C5}" type="datetimeFigureOut">
              <a:rPr lang="de-CH" smtClean="0"/>
              <a:t>07.05.2017</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258369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73A6E97-024D-4147-B61B-806B84F458C5}" type="datetimeFigureOut">
              <a:rPr lang="de-CH" smtClean="0"/>
              <a:t>07.05.2017</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200055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73A6E97-024D-4147-B61B-806B84F458C5}" type="datetimeFigureOut">
              <a:rPr lang="de-CH" smtClean="0"/>
              <a:t>07.05.2017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272198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73A6E97-024D-4147-B61B-806B84F458C5}" type="datetimeFigureOut">
              <a:rPr lang="de-CH" smtClean="0"/>
              <a:t>07.05.2017</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18D8E2F-C9EC-4948-99D3-616E4FE04A29}" type="slidenum">
              <a:rPr lang="de-CH" smtClean="0"/>
              <a:t>‹Nr.›</a:t>
            </a:fld>
            <a:endParaRPr lang="de-CH"/>
          </a:p>
        </p:txBody>
      </p:sp>
    </p:spTree>
    <p:extLst>
      <p:ext uri="{BB962C8B-B14F-4D97-AF65-F5344CB8AC3E}">
        <p14:creationId xmlns:p14="http://schemas.microsoft.com/office/powerpoint/2010/main" val="281491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A6E97-024D-4147-B61B-806B84F458C5}" type="datetimeFigureOut">
              <a:rPr lang="de-CH" smtClean="0"/>
              <a:t>07.05.2017</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D8E2F-C9EC-4948-99D3-616E4FE04A29}" type="slidenum">
              <a:rPr lang="de-CH" smtClean="0"/>
              <a:t>‹Nr.›</a:t>
            </a:fld>
            <a:endParaRPr lang="de-CH"/>
          </a:p>
        </p:txBody>
      </p:sp>
    </p:spTree>
    <p:extLst>
      <p:ext uri="{BB962C8B-B14F-4D97-AF65-F5344CB8AC3E}">
        <p14:creationId xmlns:p14="http://schemas.microsoft.com/office/powerpoint/2010/main" val="38210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455613"/>
            <a:ext cx="10658475" cy="2387600"/>
          </a:xfrm>
        </p:spPr>
        <p:txBody>
          <a:bodyPr>
            <a:normAutofit/>
          </a:bodyPr>
          <a:lstStyle/>
          <a:p>
            <a:r>
              <a:rPr lang="de-CH" sz="7200" dirty="0">
                <a:effectLst>
                  <a:outerShdw blurRad="38100" dist="38100" dir="2700000" algn="tl">
                    <a:srgbClr val="000000">
                      <a:alpha val="43137"/>
                    </a:srgbClr>
                  </a:outerShdw>
                </a:effectLst>
                <a:latin typeface="Algerian" panose="04020705040A02060702" pitchFamily="82" charset="0"/>
              </a:rPr>
              <a:t>Lass dich verändern</a:t>
            </a:r>
          </a:p>
        </p:txBody>
      </p:sp>
      <p:sp>
        <p:nvSpPr>
          <p:cNvPr id="3" name="Untertitel 2"/>
          <p:cNvSpPr>
            <a:spLocks noGrp="1"/>
          </p:cNvSpPr>
          <p:nvPr>
            <p:ph type="subTitle" idx="1"/>
          </p:nvPr>
        </p:nvSpPr>
        <p:spPr>
          <a:xfrm>
            <a:off x="1524000" y="3830638"/>
            <a:ext cx="9144000" cy="1655762"/>
          </a:xfrm>
        </p:spPr>
        <p:txBody>
          <a:bodyPr>
            <a:normAutofit/>
          </a:bodyPr>
          <a:lstStyle/>
          <a:p>
            <a:r>
              <a:rPr lang="de-CH" sz="4000" dirty="0">
                <a:latin typeface="Copperplate Gothic Light" panose="020E0507020206020404" pitchFamily="34" charset="0"/>
              </a:rPr>
              <a:t>Stand Up 7. Mai 2017</a:t>
            </a:r>
          </a:p>
        </p:txBody>
      </p:sp>
    </p:spTree>
    <p:extLst>
      <p:ext uri="{BB962C8B-B14F-4D97-AF65-F5344CB8AC3E}">
        <p14:creationId xmlns:p14="http://schemas.microsoft.com/office/powerpoint/2010/main" val="362304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104775"/>
            <a:ext cx="10658475" cy="685800"/>
          </a:xfrm>
        </p:spPr>
        <p:txBody>
          <a:bodyPr>
            <a:normAutofit/>
          </a:bodyPr>
          <a:lstStyle/>
          <a:p>
            <a:pPr algn="l"/>
            <a:r>
              <a:rPr lang="de-CH" sz="4000" dirty="0">
                <a:effectLst>
                  <a:outerShdw blurRad="38100" dist="38100" dir="2700000" algn="tl">
                    <a:srgbClr val="000000">
                      <a:alpha val="43137"/>
                    </a:srgbClr>
                  </a:outerShdw>
                </a:effectLst>
                <a:latin typeface="Copperplate Gothic Light" panose="020E0507020206020404" pitchFamily="34" charset="0"/>
              </a:rPr>
              <a:t>Wer braucht Veränderung?</a:t>
            </a:r>
          </a:p>
        </p:txBody>
      </p:sp>
      <p:sp>
        <p:nvSpPr>
          <p:cNvPr id="3" name="Untertitel 2"/>
          <p:cNvSpPr>
            <a:spLocks noGrp="1"/>
          </p:cNvSpPr>
          <p:nvPr>
            <p:ph type="subTitle" idx="1"/>
          </p:nvPr>
        </p:nvSpPr>
        <p:spPr>
          <a:xfrm>
            <a:off x="733424" y="1192213"/>
            <a:ext cx="11048267" cy="5380037"/>
          </a:xfrm>
        </p:spPr>
        <p:txBody>
          <a:bodyPr>
            <a:normAutofit/>
          </a:bodyPr>
          <a:lstStyle/>
          <a:p>
            <a:pPr algn="l"/>
            <a:r>
              <a:rPr lang="de-CH" sz="3200" dirty="0"/>
              <a:t>Alle, immer wieder: </a:t>
            </a:r>
            <a:r>
              <a:rPr lang="de-CH" sz="3200" dirty="0" err="1"/>
              <a:t>Eph</a:t>
            </a:r>
            <a:r>
              <a:rPr lang="de-CH" sz="3200" dirty="0"/>
              <a:t> 4:13-14: «</a:t>
            </a:r>
            <a:r>
              <a:rPr lang="de-CH" dirty="0"/>
              <a:t>bis wir alle hingelangen zur Erkenntnis des Sohnes Gottes, zum vollendeten Mann, zum vollen Mass der Fülle Christi, damit wir nicht mehr unmündig seien und uns vom jedem Wind einer Lehre bewegen und umhertreiben lassen durch trügerisches Spiel der Menschen, mit dem sie uns arglistig verführen»</a:t>
            </a:r>
          </a:p>
          <a:p>
            <a:pPr algn="l"/>
            <a:endParaRPr lang="de-CH" sz="3200" dirty="0"/>
          </a:p>
          <a:p>
            <a:pPr algn="l"/>
            <a:r>
              <a:rPr lang="de-CH" sz="3200" dirty="0"/>
              <a:t>Und wer sich nicht verändern will: </a:t>
            </a:r>
            <a:r>
              <a:rPr lang="de-CH" sz="3200" dirty="0" err="1"/>
              <a:t>Spr</a:t>
            </a:r>
            <a:r>
              <a:rPr lang="de-CH" sz="3200" dirty="0"/>
              <a:t> 26:12</a:t>
            </a:r>
            <a:br>
              <a:rPr lang="de-CH" sz="3200" dirty="0"/>
            </a:br>
            <a:r>
              <a:rPr lang="de-CH" dirty="0"/>
              <a:t>«Wenn du einen siehst, der sich weise dünkt, das ist für einen Toren mehr Hoffnung, als für ihn»</a:t>
            </a:r>
          </a:p>
        </p:txBody>
      </p:sp>
    </p:spTree>
    <p:extLst>
      <p:ext uri="{BB962C8B-B14F-4D97-AF65-F5344CB8AC3E}">
        <p14:creationId xmlns:p14="http://schemas.microsoft.com/office/powerpoint/2010/main" val="23155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455612"/>
            <a:ext cx="10658475" cy="5849937"/>
          </a:xfrm>
        </p:spPr>
        <p:txBody>
          <a:bodyPr>
            <a:normAutofit fontScale="90000"/>
          </a:bodyPr>
          <a:lstStyle/>
          <a:p>
            <a:r>
              <a:rPr lang="de-CH" sz="7200" dirty="0">
                <a:effectLst>
                  <a:outerShdw blurRad="38100" dist="38100" dir="2700000" algn="tl">
                    <a:srgbClr val="000000">
                      <a:alpha val="43137"/>
                    </a:srgbClr>
                  </a:outerShdw>
                </a:effectLst>
                <a:latin typeface="Copperplate Gothic Light" panose="020E0507020206020404" pitchFamily="34" charset="0"/>
              </a:rPr>
              <a:t>Veränderung ist keine Garantie für Verbesserung, aber ohne Veränderung gibt es garantiert keine Verbesserung.</a:t>
            </a:r>
          </a:p>
        </p:txBody>
      </p:sp>
    </p:spTree>
    <p:extLst>
      <p:ext uri="{BB962C8B-B14F-4D97-AF65-F5344CB8AC3E}">
        <p14:creationId xmlns:p14="http://schemas.microsoft.com/office/powerpoint/2010/main" val="41255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104775"/>
            <a:ext cx="10658475" cy="685800"/>
          </a:xfrm>
        </p:spPr>
        <p:txBody>
          <a:bodyPr>
            <a:normAutofit/>
          </a:bodyPr>
          <a:lstStyle/>
          <a:p>
            <a:pPr algn="l"/>
            <a:r>
              <a:rPr lang="de-CH" sz="4000" dirty="0">
                <a:effectLst>
                  <a:outerShdw blurRad="38100" dist="38100" dir="2700000" algn="tl">
                    <a:srgbClr val="000000">
                      <a:alpha val="43137"/>
                    </a:srgbClr>
                  </a:outerShdw>
                </a:effectLst>
                <a:latin typeface="Copperplate Gothic Light" panose="020E0507020206020404" pitchFamily="34" charset="0"/>
              </a:rPr>
              <a:t>Was verändert uns?</a:t>
            </a:r>
          </a:p>
        </p:txBody>
      </p:sp>
      <p:sp>
        <p:nvSpPr>
          <p:cNvPr id="3" name="Untertitel 2"/>
          <p:cNvSpPr>
            <a:spLocks noGrp="1"/>
          </p:cNvSpPr>
          <p:nvPr>
            <p:ph type="subTitle" idx="1"/>
          </p:nvPr>
        </p:nvSpPr>
        <p:spPr>
          <a:xfrm>
            <a:off x="733425" y="1192213"/>
            <a:ext cx="9144000" cy="3770312"/>
          </a:xfrm>
        </p:spPr>
        <p:txBody>
          <a:bodyPr>
            <a:normAutofit/>
          </a:bodyPr>
          <a:lstStyle/>
          <a:p>
            <a:pPr algn="l"/>
            <a:r>
              <a:rPr lang="de-CH" sz="3200" dirty="0"/>
              <a:t>Es gibt nur 2 Quellen für Veränderung:</a:t>
            </a:r>
          </a:p>
          <a:p>
            <a:pPr marL="457200" indent="-457200" algn="l">
              <a:buFont typeface="Arial" panose="020B0604020202020204" pitchFamily="34" charset="0"/>
              <a:buChar char="•"/>
            </a:pPr>
            <a:r>
              <a:rPr lang="de-CH" sz="3200" dirty="0"/>
              <a:t>Gottes Wirken durch den Heiligen Geist</a:t>
            </a:r>
          </a:p>
          <a:p>
            <a:pPr marL="457200" indent="-457200" algn="l">
              <a:buFont typeface="Arial" panose="020B0604020202020204" pitchFamily="34" charset="0"/>
              <a:buChar char="•"/>
            </a:pPr>
            <a:r>
              <a:rPr lang="de-CH" sz="3200" dirty="0"/>
              <a:t>Das Wirken Satans und seiner Mächte</a:t>
            </a:r>
          </a:p>
        </p:txBody>
      </p:sp>
      <p:sp>
        <p:nvSpPr>
          <p:cNvPr id="4" name="Untertitel 2"/>
          <p:cNvSpPr txBox="1">
            <a:spLocks/>
          </p:cNvSpPr>
          <p:nvPr/>
        </p:nvSpPr>
        <p:spPr>
          <a:xfrm>
            <a:off x="733425" y="3954463"/>
            <a:ext cx="9144000" cy="2446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sz="3200" dirty="0"/>
              <a:t>ICH entscheide, welcher Quelle ich Raum gebe</a:t>
            </a:r>
          </a:p>
        </p:txBody>
      </p:sp>
    </p:spTree>
    <p:extLst>
      <p:ext uri="{BB962C8B-B14F-4D97-AF65-F5344CB8AC3E}">
        <p14:creationId xmlns:p14="http://schemas.microsoft.com/office/powerpoint/2010/main" val="37594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104775"/>
            <a:ext cx="10658475" cy="685800"/>
          </a:xfrm>
        </p:spPr>
        <p:txBody>
          <a:bodyPr>
            <a:normAutofit/>
          </a:bodyPr>
          <a:lstStyle/>
          <a:p>
            <a:pPr algn="l"/>
            <a:r>
              <a:rPr lang="de-CH" sz="4000" dirty="0">
                <a:effectLst>
                  <a:outerShdw blurRad="38100" dist="38100" dir="2700000" algn="tl">
                    <a:srgbClr val="000000">
                      <a:alpha val="43137"/>
                    </a:srgbClr>
                  </a:outerShdw>
                </a:effectLst>
                <a:latin typeface="Copperplate Gothic Light" panose="020E0507020206020404" pitchFamily="34" charset="0"/>
              </a:rPr>
              <a:t>Wie werde ich Positiv verändert?</a:t>
            </a:r>
          </a:p>
        </p:txBody>
      </p:sp>
      <p:sp>
        <p:nvSpPr>
          <p:cNvPr id="3" name="Untertitel 2"/>
          <p:cNvSpPr>
            <a:spLocks noGrp="1"/>
          </p:cNvSpPr>
          <p:nvPr>
            <p:ph type="subTitle" idx="1"/>
          </p:nvPr>
        </p:nvSpPr>
        <p:spPr>
          <a:xfrm>
            <a:off x="733425" y="1192213"/>
            <a:ext cx="11029950" cy="5465762"/>
          </a:xfrm>
        </p:spPr>
        <p:txBody>
          <a:bodyPr>
            <a:normAutofit/>
          </a:bodyPr>
          <a:lstStyle/>
          <a:p>
            <a:pPr algn="l"/>
            <a:r>
              <a:rPr lang="de-CH" sz="3200" dirty="0"/>
              <a:t>Nur durch das Wirken des Heiligen Geistes (Gal 5:22-23)</a:t>
            </a:r>
          </a:p>
          <a:p>
            <a:pPr marL="457200" indent="-457200" algn="l">
              <a:buFont typeface="Arial" panose="020B0604020202020204" pitchFamily="34" charset="0"/>
              <a:buChar char="•"/>
            </a:pPr>
            <a:r>
              <a:rPr lang="de-CH" sz="3200" dirty="0"/>
              <a:t>Durch das Lesen der Bibel (Jos 1:8)</a:t>
            </a:r>
          </a:p>
          <a:p>
            <a:pPr marL="457200" indent="-457200" algn="l">
              <a:buFont typeface="Arial" panose="020B0604020202020204" pitchFamily="34" charset="0"/>
              <a:buChar char="•"/>
            </a:pPr>
            <a:r>
              <a:rPr lang="de-CH" sz="3200" dirty="0"/>
              <a:t>Durch Beten (1.Th 5:17)</a:t>
            </a:r>
          </a:p>
          <a:p>
            <a:pPr marL="457200" indent="-457200" algn="l">
              <a:buFont typeface="Arial" panose="020B0604020202020204" pitchFamily="34" charset="0"/>
              <a:buChar char="•"/>
            </a:pPr>
            <a:r>
              <a:rPr lang="de-CH" sz="3200" dirty="0"/>
              <a:t>Durch die Predigt (</a:t>
            </a:r>
            <a:r>
              <a:rPr lang="de-CH" sz="3200" dirty="0" err="1"/>
              <a:t>Rö</a:t>
            </a:r>
            <a:r>
              <a:rPr lang="de-CH" sz="3200" dirty="0"/>
              <a:t> 10:17)</a:t>
            </a:r>
          </a:p>
          <a:p>
            <a:pPr marL="457200" indent="-457200" algn="l">
              <a:buFont typeface="Arial" panose="020B0604020202020204" pitchFamily="34" charset="0"/>
              <a:buChar char="•"/>
            </a:pPr>
            <a:r>
              <a:rPr lang="de-CH" sz="3200" dirty="0"/>
              <a:t>Durch Mitmenschen (Gal 6:10)</a:t>
            </a:r>
          </a:p>
          <a:p>
            <a:pPr marL="457200" indent="-457200" algn="l">
              <a:buFont typeface="Arial" panose="020B0604020202020204" pitchFamily="34" charset="0"/>
              <a:buChar char="•"/>
            </a:pPr>
            <a:r>
              <a:rPr lang="de-CH" sz="3200" dirty="0"/>
              <a:t>Durch Leiter/Mentoren (</a:t>
            </a:r>
            <a:r>
              <a:rPr lang="de-CH" sz="3200" dirty="0" err="1"/>
              <a:t>Apg</a:t>
            </a:r>
            <a:r>
              <a:rPr lang="de-CH" sz="3200" dirty="0"/>
              <a:t> 14:23, Heb 13:17)</a:t>
            </a:r>
          </a:p>
          <a:p>
            <a:pPr marL="457200" indent="-457200" algn="l">
              <a:buFont typeface="Arial" panose="020B0604020202020204" pitchFamily="34" charset="0"/>
              <a:buChar char="•"/>
            </a:pPr>
            <a:endParaRPr lang="de-CH" sz="3200" dirty="0">
              <a:solidFill>
                <a:srgbClr val="FFFF00"/>
              </a:solidFill>
            </a:endParaRPr>
          </a:p>
        </p:txBody>
      </p:sp>
    </p:spTree>
    <p:extLst>
      <p:ext uri="{BB962C8B-B14F-4D97-AF65-F5344CB8AC3E}">
        <p14:creationId xmlns:p14="http://schemas.microsoft.com/office/powerpoint/2010/main" val="17020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104775"/>
            <a:ext cx="10896600" cy="685800"/>
          </a:xfrm>
        </p:spPr>
        <p:txBody>
          <a:bodyPr>
            <a:normAutofit fontScale="90000"/>
          </a:bodyPr>
          <a:lstStyle/>
          <a:p>
            <a:pPr algn="l"/>
            <a:r>
              <a:rPr lang="de-CH" sz="4000" dirty="0">
                <a:effectLst>
                  <a:outerShdw blurRad="38100" dist="38100" dir="2700000" algn="tl">
                    <a:srgbClr val="000000">
                      <a:alpha val="43137"/>
                    </a:srgbClr>
                  </a:outerShdw>
                </a:effectLst>
                <a:latin typeface="Copperplate Gothic Light" panose="020E0507020206020404" pitchFamily="34" charset="0"/>
              </a:rPr>
              <a:t>Wie verändert mich Leiter-/Jüngerschaft?</a:t>
            </a:r>
          </a:p>
        </p:txBody>
      </p:sp>
      <p:sp>
        <p:nvSpPr>
          <p:cNvPr id="3" name="Untertitel 2"/>
          <p:cNvSpPr>
            <a:spLocks noGrp="1"/>
          </p:cNvSpPr>
          <p:nvPr>
            <p:ph type="subTitle" idx="1"/>
          </p:nvPr>
        </p:nvSpPr>
        <p:spPr>
          <a:xfrm>
            <a:off x="733425" y="1192213"/>
            <a:ext cx="10991850" cy="5465762"/>
          </a:xfrm>
        </p:spPr>
        <p:txBody>
          <a:bodyPr>
            <a:normAutofit/>
          </a:bodyPr>
          <a:lstStyle/>
          <a:p>
            <a:pPr marL="457200" indent="-457200" algn="l">
              <a:buFont typeface="Arial" panose="020B0604020202020204" pitchFamily="34" charset="0"/>
              <a:buChar char="•"/>
            </a:pPr>
            <a:r>
              <a:rPr lang="de-CH" sz="3200" dirty="0"/>
              <a:t>Alleine kommt nicht so gut (</a:t>
            </a:r>
            <a:r>
              <a:rPr lang="de-CH" sz="3200" dirty="0" err="1"/>
              <a:t>Spr</a:t>
            </a:r>
            <a:r>
              <a:rPr lang="de-CH" sz="3200" dirty="0"/>
              <a:t> 14:12, </a:t>
            </a:r>
            <a:r>
              <a:rPr lang="de-CH" sz="3200" dirty="0" err="1"/>
              <a:t>Spr</a:t>
            </a:r>
            <a:r>
              <a:rPr lang="de-CH" sz="3200" dirty="0"/>
              <a:t> 16:25)</a:t>
            </a:r>
          </a:p>
          <a:p>
            <a:pPr marL="457200" indent="-457200" algn="l">
              <a:buFont typeface="Arial" panose="020B0604020202020204" pitchFamily="34" charset="0"/>
              <a:buChar char="•"/>
            </a:pPr>
            <a:r>
              <a:rPr lang="de-CH" sz="3200" dirty="0"/>
              <a:t>Beispiele aus dem AT: Ri 2:18-19, 2.Kö 12:3, 2.Chr 26:5, 32:26, 34,33</a:t>
            </a:r>
          </a:p>
          <a:p>
            <a:pPr marL="457200" indent="-457200" algn="l">
              <a:buFont typeface="Arial" panose="020B0604020202020204" pitchFamily="34" charset="0"/>
              <a:buChar char="•"/>
            </a:pPr>
            <a:r>
              <a:rPr lang="de-CH" sz="3200" dirty="0"/>
              <a:t>Jesus ist das beste Beispiel (Mk 3:14)</a:t>
            </a:r>
          </a:p>
          <a:p>
            <a:pPr marL="457200" indent="-457200" algn="l">
              <a:buFont typeface="Arial" panose="020B0604020202020204" pitchFamily="34" charset="0"/>
              <a:buChar char="•"/>
            </a:pPr>
            <a:r>
              <a:rPr lang="de-CH" sz="3200" dirty="0"/>
              <a:t>Jesus gibt uns den Auftrag (</a:t>
            </a:r>
            <a:r>
              <a:rPr lang="de-CH" sz="3200" dirty="0" err="1"/>
              <a:t>Mt</a:t>
            </a:r>
            <a:r>
              <a:rPr lang="de-CH" sz="3200" dirty="0"/>
              <a:t> 28:19-20)</a:t>
            </a:r>
          </a:p>
          <a:p>
            <a:pPr marL="457200" indent="-457200" algn="l">
              <a:buFont typeface="Arial" panose="020B0604020202020204" pitchFamily="34" charset="0"/>
              <a:buChar char="•"/>
            </a:pPr>
            <a:r>
              <a:rPr lang="de-CH" sz="3200" dirty="0"/>
              <a:t>Jesus gibt uns die Ausrüstung (</a:t>
            </a:r>
            <a:r>
              <a:rPr lang="de-CH" sz="3200" dirty="0" err="1"/>
              <a:t>Apg</a:t>
            </a:r>
            <a:r>
              <a:rPr lang="de-CH" sz="3200" dirty="0"/>
              <a:t> 1:4-5;8)</a:t>
            </a:r>
          </a:p>
          <a:p>
            <a:pPr marL="457200" indent="-457200" algn="l">
              <a:buFont typeface="Arial" panose="020B0604020202020204" pitchFamily="34" charset="0"/>
              <a:buChar char="•"/>
            </a:pPr>
            <a:r>
              <a:rPr lang="de-CH" sz="3200" dirty="0"/>
              <a:t>Leiter leiten an 1.Tim, 2.Tim, Tit, Phil, </a:t>
            </a:r>
            <a:r>
              <a:rPr lang="de-CH" sz="3200" b="1" dirty="0"/>
              <a:t>2.Tim 2:2 </a:t>
            </a:r>
          </a:p>
          <a:p>
            <a:pPr marL="457200" indent="-457200" algn="l">
              <a:buFont typeface="Arial" panose="020B0604020202020204" pitchFamily="34" charset="0"/>
              <a:buChar char="•"/>
            </a:pPr>
            <a:r>
              <a:rPr lang="de-CH" sz="3200" dirty="0"/>
              <a:t>Leiter werden eingesetzt (</a:t>
            </a:r>
            <a:r>
              <a:rPr lang="de-CH" sz="3200" dirty="0" err="1"/>
              <a:t>Apg</a:t>
            </a:r>
            <a:r>
              <a:rPr lang="de-CH" sz="3200" dirty="0"/>
              <a:t> 14:23)</a:t>
            </a:r>
          </a:p>
          <a:p>
            <a:pPr marL="457200" indent="-457200" algn="l">
              <a:buFont typeface="Arial" panose="020B0604020202020204" pitchFamily="34" charset="0"/>
              <a:buChar char="•"/>
            </a:pPr>
            <a:r>
              <a:rPr lang="de-CH" sz="3200" dirty="0"/>
              <a:t>Leiter wachen über uns (Heb 13:17)</a:t>
            </a:r>
          </a:p>
          <a:p>
            <a:pPr marL="457200" indent="-457200" algn="l">
              <a:buFont typeface="Arial" panose="020B0604020202020204" pitchFamily="34" charset="0"/>
              <a:buChar char="•"/>
            </a:pPr>
            <a:endParaRPr lang="de-CH" sz="3200" dirty="0"/>
          </a:p>
          <a:p>
            <a:pPr marL="457200" indent="-457200" algn="l">
              <a:buFont typeface="Arial" panose="020B0604020202020204" pitchFamily="34" charset="0"/>
              <a:buChar char="•"/>
            </a:pPr>
            <a:endParaRPr lang="de-CH" sz="3200" dirty="0"/>
          </a:p>
          <a:p>
            <a:pPr marL="457200" indent="-457200" algn="l">
              <a:buFont typeface="Arial" panose="020B0604020202020204" pitchFamily="34" charset="0"/>
              <a:buChar char="•"/>
            </a:pPr>
            <a:endParaRPr lang="de-CH" sz="3200" dirty="0"/>
          </a:p>
        </p:txBody>
      </p:sp>
    </p:spTree>
    <p:extLst>
      <p:ext uri="{BB962C8B-B14F-4D97-AF65-F5344CB8AC3E}">
        <p14:creationId xmlns:p14="http://schemas.microsoft.com/office/powerpoint/2010/main" val="4509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104775"/>
            <a:ext cx="10658475" cy="685800"/>
          </a:xfrm>
        </p:spPr>
        <p:txBody>
          <a:bodyPr>
            <a:normAutofit/>
          </a:bodyPr>
          <a:lstStyle/>
          <a:p>
            <a:pPr algn="l"/>
            <a:r>
              <a:rPr lang="de-CH" sz="4000" dirty="0">
                <a:effectLst>
                  <a:outerShdw blurRad="38100" dist="38100" dir="2700000" algn="tl">
                    <a:srgbClr val="000000">
                      <a:alpha val="43137"/>
                    </a:srgbClr>
                  </a:outerShdw>
                </a:effectLst>
                <a:latin typeface="Copperplate Gothic Light" panose="020E0507020206020404" pitchFamily="34" charset="0"/>
              </a:rPr>
              <a:t>Veränderung</a:t>
            </a:r>
          </a:p>
        </p:txBody>
      </p:sp>
      <p:sp>
        <p:nvSpPr>
          <p:cNvPr id="3" name="Untertitel 2"/>
          <p:cNvSpPr>
            <a:spLocks noGrp="1"/>
          </p:cNvSpPr>
          <p:nvPr>
            <p:ph type="subTitle" idx="1"/>
          </p:nvPr>
        </p:nvSpPr>
        <p:spPr>
          <a:xfrm>
            <a:off x="733425" y="1192213"/>
            <a:ext cx="10991850" cy="5465762"/>
          </a:xfrm>
        </p:spPr>
        <p:txBody>
          <a:bodyPr>
            <a:normAutofit/>
          </a:bodyPr>
          <a:lstStyle/>
          <a:p>
            <a:pPr algn="l"/>
            <a:r>
              <a:rPr lang="de-CH" sz="3200" dirty="0"/>
              <a:t>3 Entscheidungen für DICH:</a:t>
            </a:r>
          </a:p>
          <a:p>
            <a:pPr marL="457200" indent="-457200" algn="l">
              <a:buFont typeface="Arial" panose="020B0604020202020204" pitchFamily="34" charset="0"/>
              <a:buChar char="•"/>
            </a:pPr>
            <a:r>
              <a:rPr lang="de-CH" sz="3200" dirty="0"/>
              <a:t>Entscheide dich für Veränderung</a:t>
            </a:r>
          </a:p>
          <a:p>
            <a:pPr marL="457200" indent="-457200" algn="l">
              <a:buFont typeface="Arial" panose="020B0604020202020204" pitchFamily="34" charset="0"/>
              <a:buChar char="•"/>
            </a:pPr>
            <a:r>
              <a:rPr lang="de-CH" sz="3200" dirty="0"/>
              <a:t>Entscheide Dich für die Kraft des Heiligen Geistes</a:t>
            </a:r>
          </a:p>
          <a:p>
            <a:pPr marL="457200" indent="-457200" algn="l">
              <a:buFont typeface="Arial" panose="020B0604020202020204" pitchFamily="34" charset="0"/>
              <a:buChar char="•"/>
            </a:pPr>
            <a:r>
              <a:rPr lang="de-CH" sz="3200" dirty="0"/>
              <a:t>Suche einen Mentor</a:t>
            </a:r>
          </a:p>
          <a:p>
            <a:pPr lvl="1" algn="l"/>
            <a:r>
              <a:rPr lang="de-CH" sz="2800" dirty="0"/>
              <a:t>Charakteristiken:</a:t>
            </a:r>
          </a:p>
          <a:p>
            <a:pPr marL="914400" lvl="1" indent="-457200" algn="l">
              <a:buFont typeface="Arial" panose="020B0604020202020204" pitchFamily="34" charset="0"/>
              <a:buChar char="•"/>
            </a:pPr>
            <a:r>
              <a:rPr lang="de-CH" sz="2800" dirty="0"/>
              <a:t>Hat alle 3 Entscheidungen schon länger getroffen</a:t>
            </a:r>
          </a:p>
          <a:p>
            <a:pPr marL="914400" lvl="1" indent="-457200" algn="l">
              <a:buFont typeface="Arial" panose="020B0604020202020204" pitchFamily="34" charset="0"/>
              <a:buChar char="•"/>
            </a:pPr>
            <a:r>
              <a:rPr lang="de-CH" sz="2800" dirty="0"/>
              <a:t>Entwickelt sich gemäss 1.Tim 3</a:t>
            </a:r>
          </a:p>
          <a:p>
            <a:pPr marL="914400" lvl="1" indent="-457200" algn="l">
              <a:buFont typeface="Arial" panose="020B0604020202020204" pitchFamily="34" charset="0"/>
              <a:buChar char="•"/>
            </a:pPr>
            <a:r>
              <a:rPr lang="de-CH" sz="2800" dirty="0"/>
              <a:t>Ist jemand, den du interessant findest und dich anspricht und herausfordert</a:t>
            </a:r>
          </a:p>
          <a:p>
            <a:pPr marL="457200" indent="-457200" algn="l">
              <a:buFont typeface="Arial" panose="020B0604020202020204" pitchFamily="34" charset="0"/>
              <a:buChar char="•"/>
            </a:pPr>
            <a:endParaRPr lang="de-CH" sz="3200" dirty="0"/>
          </a:p>
          <a:p>
            <a:pPr marL="457200" indent="-457200" algn="l">
              <a:buFont typeface="Arial" panose="020B0604020202020204" pitchFamily="34" charset="0"/>
              <a:buChar char="•"/>
            </a:pPr>
            <a:endParaRPr lang="de-CH" sz="3200" dirty="0"/>
          </a:p>
          <a:p>
            <a:pPr marL="457200" indent="-457200" algn="l">
              <a:buFont typeface="Arial" panose="020B0604020202020204" pitchFamily="34" charset="0"/>
              <a:buChar char="•"/>
            </a:pPr>
            <a:endParaRPr lang="de-CH" sz="3200" dirty="0"/>
          </a:p>
        </p:txBody>
      </p:sp>
    </p:spTree>
    <p:extLst>
      <p:ext uri="{BB962C8B-B14F-4D97-AF65-F5344CB8AC3E}">
        <p14:creationId xmlns:p14="http://schemas.microsoft.com/office/powerpoint/2010/main" val="34300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3425" y="455613"/>
            <a:ext cx="10658475" cy="2387600"/>
          </a:xfrm>
        </p:spPr>
        <p:txBody>
          <a:bodyPr>
            <a:normAutofit/>
          </a:bodyPr>
          <a:lstStyle/>
          <a:p>
            <a:r>
              <a:rPr lang="de-CH" sz="7200" dirty="0">
                <a:effectLst>
                  <a:outerShdw blurRad="38100" dist="38100" dir="2700000" algn="tl">
                    <a:srgbClr val="000000">
                      <a:alpha val="43137"/>
                    </a:srgbClr>
                  </a:outerShdw>
                </a:effectLst>
                <a:latin typeface="Algerian" panose="04020705040A02060702" pitchFamily="82" charset="0"/>
              </a:rPr>
              <a:t>Lass dich verändern</a:t>
            </a:r>
          </a:p>
        </p:txBody>
      </p:sp>
      <p:sp>
        <p:nvSpPr>
          <p:cNvPr id="3" name="Untertitel 2"/>
          <p:cNvSpPr>
            <a:spLocks noGrp="1"/>
          </p:cNvSpPr>
          <p:nvPr>
            <p:ph type="subTitle" idx="1"/>
          </p:nvPr>
        </p:nvSpPr>
        <p:spPr>
          <a:xfrm>
            <a:off x="1524000" y="3830638"/>
            <a:ext cx="9144000" cy="1655762"/>
          </a:xfrm>
        </p:spPr>
        <p:txBody>
          <a:bodyPr>
            <a:normAutofit/>
          </a:bodyPr>
          <a:lstStyle/>
          <a:p>
            <a:r>
              <a:rPr lang="de-CH" sz="4000" dirty="0"/>
              <a:t>Stand Up 7. Mai 2017</a:t>
            </a:r>
          </a:p>
        </p:txBody>
      </p:sp>
    </p:spTree>
    <p:extLst>
      <p:ext uri="{BB962C8B-B14F-4D97-AF65-F5344CB8AC3E}">
        <p14:creationId xmlns:p14="http://schemas.microsoft.com/office/powerpoint/2010/main" val="36214867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Breitbild</PresentationFormat>
  <Paragraphs>41</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Algerian</vt:lpstr>
      <vt:lpstr>Calibri Light</vt:lpstr>
      <vt:lpstr>Copperplate Gothic Light</vt:lpstr>
      <vt:lpstr>Arial</vt:lpstr>
      <vt:lpstr>Calibri</vt:lpstr>
      <vt:lpstr>Office</vt:lpstr>
      <vt:lpstr>Lass dich verändern</vt:lpstr>
      <vt:lpstr>Wer braucht Veränderung?</vt:lpstr>
      <vt:lpstr>Veränderung ist keine Garantie für Verbesserung, aber ohne Veränderung gibt es garantiert keine Verbesserung.</vt:lpstr>
      <vt:lpstr>Was verändert uns?</vt:lpstr>
      <vt:lpstr>Wie werde ich Positiv verändert?</vt:lpstr>
      <vt:lpstr>Wie verändert mich Leiter-/Jüngerschaft?</vt:lpstr>
      <vt:lpstr>Veränderung</vt:lpstr>
      <vt:lpstr>Lass dich verändern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 dich verändern</dc:title>
  <dc:creator>Marc Lanz</dc:creator>
  <cp:lastModifiedBy>Atlas Technik</cp:lastModifiedBy>
  <cp:revision>17</cp:revision>
  <dcterms:created xsi:type="dcterms:W3CDTF">2017-05-02T18:49:23Z</dcterms:created>
  <dcterms:modified xsi:type="dcterms:W3CDTF">2017-05-07T10:19:04Z</dcterms:modified>
</cp:coreProperties>
</file>